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Quattrocento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661411-6C66-4DFE-8635-0B403A917EB5}">
  <a:tblStyle styleId="{87661411-6C66-4DFE-8635-0B403A917EB5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4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21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24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6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6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16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6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16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6095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fty Indexes Explained - Nifty50, Nifty100, Nifty Smallcap &amp; More!" id="143" name="Google Shape;14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437321" y="277145"/>
            <a:ext cx="11489635" cy="923330"/>
          </a:xfrm>
          <a:prstGeom prst="rect">
            <a:avLst/>
          </a:prstGeom>
          <a:solidFill>
            <a:srgbClr val="36937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Rockwell"/>
                <a:ea typeface="Rockwell"/>
                <a:cs typeface="Rockwell"/>
                <a:sym typeface="Rockwell"/>
              </a:rPr>
              <a:t>Nifty – 50 Stock Price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2677203" y="321182"/>
            <a:ext cx="6201506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Model Evaluation</a:t>
            </a:r>
            <a:endParaRPr/>
          </a:p>
        </p:txBody>
      </p:sp>
      <p:graphicFrame>
        <p:nvGraphicFramePr>
          <p:cNvPr id="316" name="Google Shape;316;p28"/>
          <p:cNvGraphicFramePr/>
          <p:nvPr/>
        </p:nvGraphicFramePr>
        <p:xfrm>
          <a:off x="483062" y="1462134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EBE5F3"/>
                    </a:gs>
                    <a:gs pos="100000">
                      <a:srgbClr val="B595D9"/>
                    </a:gs>
                  </a:gsLst>
                  <a:lin ang="5400000" scaled="0"/>
                </a:gradFill>
                <a:tableStyleId>{87661411-6C66-4DFE-8635-0B403A917EB5}</a:tableStyleId>
              </a:tblPr>
              <a:tblGrid>
                <a:gridCol w="1343025"/>
                <a:gridCol w="3105150"/>
              </a:tblGrid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Stock_Name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Titan Company Ltd (TITN)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quantity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Buying_Date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2021-07-13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Selling_Date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2023-07-25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  <a:tr h="38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Final_P&amp;L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11647.14092</a:t>
                      </a:r>
                      <a:endParaRPr/>
                    </a:p>
                  </a:txBody>
                  <a:tcPr marT="0" marB="0" marR="28575" marL="28575" anchor="ctr">
                    <a:solidFill>
                      <a:srgbClr val="743AA9"/>
                    </a:solidFill>
                  </a:tcPr>
                </a:tc>
              </a:tr>
            </a:tbl>
          </a:graphicData>
        </a:graphic>
      </p:graphicFrame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4068416"/>
            <a:ext cx="12192000" cy="2789583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19" y="4108174"/>
            <a:ext cx="3529251" cy="1497496"/>
          </a:xfrm>
          <a:prstGeom prst="rect">
            <a:avLst/>
          </a:prstGeom>
          <a:noFill/>
          <a:ln cap="flat" cmpd="sng" w="9525">
            <a:solidFill>
              <a:srgbClr val="17075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28"/>
          <p:cNvSpPr txBox="1"/>
          <p:nvPr/>
        </p:nvSpPr>
        <p:spPr>
          <a:xfrm>
            <a:off x="5673562" y="1311555"/>
            <a:ext cx="5844208" cy="2631490"/>
          </a:xfrm>
          <a:prstGeom prst="rect">
            <a:avLst/>
          </a:prstGeom>
          <a:solidFill>
            <a:srgbClr val="0779CC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various algorithms (ARIMA, XGBoost, GARCH) on stock market data, but achieved superior accuracy with polynomial regression.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Therefore we finalized with polynomial regression model and evaluated it using R2 score and adjusted R2 score.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R2 score measures the proportion of variance explained by the model,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while adjusted R2 accounts for the number of features used, 	providing a more robust accuracy assessment.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/>
          <p:nvPr/>
        </p:nvSpPr>
        <p:spPr>
          <a:xfrm>
            <a:off x="2531166" y="418840"/>
            <a:ext cx="6546446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Model Application</a:t>
            </a:r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683045" y="1435718"/>
            <a:ext cx="4143649" cy="3172792"/>
          </a:xfrm>
          <a:prstGeom prst="rect">
            <a:avLst/>
          </a:prstGeom>
          <a:solidFill>
            <a:srgbClr val="0779CC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Informed Investment Decisions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 Management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Portfolio Optimization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Planning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 Market Understanding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Empowering Individual Investors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in Decision-making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Validating Existing Strategies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Applications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601852" y="4655795"/>
            <a:ext cx="4320210" cy="2047461"/>
          </a:xfrm>
          <a:prstGeom prst="roundRect">
            <a:avLst>
              <a:gd fmla="val 16667" name="adj"/>
            </a:avLst>
          </a:prstGeom>
          <a:solidFill>
            <a:srgbClr val="0779CC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model will leverages the power of data and machine learning to empower investors and traders with valuable insights, fostering data-driven decision-making and enhancing overall performance in the financial sector.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824" y="1577008"/>
            <a:ext cx="6821594" cy="4862151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/>
          <p:nvPr/>
        </p:nvSpPr>
        <p:spPr>
          <a:xfrm>
            <a:off x="2438400" y="287348"/>
            <a:ext cx="6261360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Model Limitation</a:t>
            </a:r>
            <a:endParaRPr/>
          </a:p>
        </p:txBody>
      </p:sp>
      <p:grpSp>
        <p:nvGrpSpPr>
          <p:cNvPr id="333" name="Google Shape;333;p30"/>
          <p:cNvGrpSpPr/>
          <p:nvPr/>
        </p:nvGrpSpPr>
        <p:grpSpPr>
          <a:xfrm>
            <a:off x="1085840" y="1498892"/>
            <a:ext cx="8882060" cy="4967813"/>
            <a:chOff x="302533" y="1396"/>
            <a:chExt cx="8882060" cy="4967813"/>
          </a:xfrm>
        </p:grpSpPr>
        <p:sp>
          <p:nvSpPr>
            <p:cNvPr id="334" name="Google Shape;334;p30"/>
            <p:cNvSpPr/>
            <p:nvPr/>
          </p:nvSpPr>
          <p:spPr>
            <a:xfrm rot="5400000">
              <a:off x="5555541" y="-2441313"/>
              <a:ext cx="1186343" cy="607176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779CC">
                <a:alpha val="89803"/>
              </a:srgbClr>
            </a:solidFill>
            <a:ln cap="flat" cmpd="sng" w="19050">
              <a:solidFill>
                <a:srgbClr val="DEEA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 txBox="1"/>
            <p:nvPr/>
          </p:nvSpPr>
          <p:spPr>
            <a:xfrm>
              <a:off x="3112832" y="59308"/>
              <a:ext cx="6013849" cy="1070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Utilizing only 4 years of historical data might not capture long-term trends and patterns that could significantly influence stock prices.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02533" y="128957"/>
              <a:ext cx="2810299" cy="931220"/>
            </a:xfrm>
            <a:prstGeom prst="roundRect">
              <a:avLst>
                <a:gd fmla="val 16667" name="adj"/>
              </a:avLst>
            </a:prstGeom>
            <a:solidFill>
              <a:srgbClr val="50651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347991" y="174415"/>
              <a:ext cx="2719383" cy="840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50" spcFirstLastPara="1" rIns="102850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Limited data: </a:t>
              </a:r>
              <a:endParaRPr b="0" i="0" sz="2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 rot="5400000">
              <a:off x="5555541" y="-1180823"/>
              <a:ext cx="1186343" cy="607176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779CC">
                <a:alpha val="89803"/>
              </a:srgbClr>
            </a:solidFill>
            <a:ln cap="flat" cmpd="sng" w="19050">
              <a:solidFill>
                <a:srgbClr val="DEEA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 txBox="1"/>
            <p:nvPr/>
          </p:nvSpPr>
          <p:spPr>
            <a:xfrm>
              <a:off x="3112832" y="1319798"/>
              <a:ext cx="6013849" cy="1070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Polynomial regression may lead to overfitting due to its sensitivity and small fluctuations in the data.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2533" y="1389447"/>
              <a:ext cx="2810299" cy="931220"/>
            </a:xfrm>
            <a:prstGeom prst="roundRect">
              <a:avLst>
                <a:gd fmla="val 16667" name="adj"/>
              </a:avLst>
            </a:prstGeom>
            <a:solidFill>
              <a:srgbClr val="50651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 txBox="1"/>
            <p:nvPr/>
          </p:nvSpPr>
          <p:spPr>
            <a:xfrm>
              <a:off x="347991" y="1434905"/>
              <a:ext cx="2719383" cy="840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50" spcFirstLastPara="1" rIns="102850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Overfitting risk: </a:t>
              </a:r>
              <a:endParaRPr b="0" i="0" sz="2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 rot="5400000">
              <a:off x="5555541" y="79667"/>
              <a:ext cx="1186343" cy="607176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779CC">
                <a:alpha val="89803"/>
              </a:srgbClr>
            </a:solidFill>
            <a:ln cap="flat" cmpd="sng" w="19050">
              <a:solidFill>
                <a:srgbClr val="DEEA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 txBox="1"/>
            <p:nvPr/>
          </p:nvSpPr>
          <p:spPr>
            <a:xfrm>
              <a:off x="3112832" y="2580288"/>
              <a:ext cx="6013849" cy="1070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Relying solely on close price, volume, and date might not encompass all relevant factors impacting stock performance.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02533" y="2649937"/>
              <a:ext cx="2810299" cy="931220"/>
            </a:xfrm>
            <a:prstGeom prst="roundRect">
              <a:avLst>
                <a:gd fmla="val 16667" name="adj"/>
              </a:avLst>
            </a:prstGeom>
            <a:solidFill>
              <a:srgbClr val="50651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347991" y="2695395"/>
              <a:ext cx="2719383" cy="840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50" spcFirstLastPara="1" rIns="102850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Limited input features: </a:t>
              </a:r>
              <a:endParaRPr b="0" i="0" sz="2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 rot="5400000">
              <a:off x="5555541" y="1340157"/>
              <a:ext cx="1186343" cy="607176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779CC">
                <a:alpha val="89803"/>
              </a:srgbClr>
            </a:solidFill>
            <a:ln cap="flat" cmpd="sng" w="19050">
              <a:solidFill>
                <a:srgbClr val="DEEA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3112832" y="3840778"/>
              <a:ext cx="6013849" cy="1070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stock market is influenced by multifaceted factors, including geopolitical events and macroeconomic trends, which may not be accounted for in the model.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02533" y="3910428"/>
              <a:ext cx="2810299" cy="931220"/>
            </a:xfrm>
            <a:prstGeom prst="roundRect">
              <a:avLst>
                <a:gd fmla="val 16667" name="adj"/>
              </a:avLst>
            </a:prstGeom>
            <a:solidFill>
              <a:srgbClr val="50651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347991" y="3955886"/>
              <a:ext cx="2719383" cy="840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50" spcFirstLastPara="1" rIns="102850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Market complexity: </a:t>
              </a:r>
              <a:endParaRPr b="0" i="0" sz="2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 rot="-2330824">
            <a:off x="207346" y="2583023"/>
            <a:ext cx="4470671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Challenges</a:t>
            </a:r>
            <a:endParaRPr/>
          </a:p>
        </p:txBody>
      </p:sp>
      <p:grpSp>
        <p:nvGrpSpPr>
          <p:cNvPr id="355" name="Google Shape;355;p31"/>
          <p:cNvGrpSpPr/>
          <p:nvPr/>
        </p:nvGrpSpPr>
        <p:grpSpPr>
          <a:xfrm>
            <a:off x="4668633" y="996562"/>
            <a:ext cx="5717202" cy="4951016"/>
            <a:chOff x="984529" y="2648"/>
            <a:chExt cx="5717202" cy="4951016"/>
          </a:xfrm>
        </p:grpSpPr>
        <p:sp>
          <p:nvSpPr>
            <p:cNvPr id="356" name="Google Shape;356;p31"/>
            <p:cNvSpPr/>
            <p:nvPr/>
          </p:nvSpPr>
          <p:spPr>
            <a:xfrm rot="10800000">
              <a:off x="1317114" y="2648"/>
              <a:ext cx="5384617" cy="1088288"/>
            </a:xfrm>
            <a:prstGeom prst="homePlate">
              <a:avLst>
                <a:gd fmla="val 5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 txBox="1"/>
            <p:nvPr/>
          </p:nvSpPr>
          <p:spPr>
            <a:xfrm>
              <a:off x="1589186" y="2648"/>
              <a:ext cx="5112545" cy="108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294375" spcFirstLastPara="1" rIns="106675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Integrating the machine learning model with Google Cloud and Google Sheets posed initial challenges.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984529" y="55816"/>
              <a:ext cx="938422" cy="981951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31998" r="-31997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 rot="10800000">
              <a:off x="1307978" y="1290224"/>
              <a:ext cx="5384617" cy="1088288"/>
            </a:xfrm>
            <a:prstGeom prst="homePlate">
              <a:avLst>
                <a:gd fmla="val 5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 txBox="1"/>
            <p:nvPr/>
          </p:nvSpPr>
          <p:spPr>
            <a:xfrm>
              <a:off x="1580050" y="1290224"/>
              <a:ext cx="5112545" cy="108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294375" spcFirstLastPara="1" rIns="106675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Deploying the model on the web page required optimizing performance and ensuring functioning of the web page.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993665" y="1355623"/>
              <a:ext cx="901877" cy="957489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50000" r="-50000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 rot="10800000">
              <a:off x="1307978" y="2577800"/>
              <a:ext cx="5384617" cy="1088288"/>
            </a:xfrm>
            <a:prstGeom prst="homePlate">
              <a:avLst>
                <a:gd fmla="val 5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 txBox="1"/>
            <p:nvPr/>
          </p:nvSpPr>
          <p:spPr>
            <a:xfrm>
              <a:off x="1580050" y="2577800"/>
              <a:ext cx="5112545" cy="108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294375" spcFirstLastPara="1" rIns="106675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Coordinating frontend and backend development for seamless user experience was a complex task.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993665" y="2643199"/>
              <a:ext cx="901877" cy="957489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17999" r="-17997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 rot="10800000">
              <a:off x="1307978" y="3865376"/>
              <a:ext cx="5384617" cy="1088288"/>
            </a:xfrm>
            <a:prstGeom prst="homePlate">
              <a:avLst>
                <a:gd fmla="val 5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 txBox="1"/>
            <p:nvPr/>
          </p:nvSpPr>
          <p:spPr>
            <a:xfrm>
              <a:off x="1580050" y="3865376"/>
              <a:ext cx="5112545" cy="1088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294375" spcFirstLastPara="1" rIns="106675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Overcoming hurdles in data handling and processing to deliver accurate predictions to users.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993665" y="3930775"/>
              <a:ext cx="901877" cy="957489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-9999" r="-9999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>
            <a:off x="3763618" y="462675"/>
            <a:ext cx="4361916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Conclusion</a:t>
            </a:r>
            <a:endParaRPr/>
          </a:p>
        </p:txBody>
      </p:sp>
      <p:grpSp>
        <p:nvGrpSpPr>
          <p:cNvPr id="373" name="Google Shape;373;p32"/>
          <p:cNvGrpSpPr/>
          <p:nvPr/>
        </p:nvGrpSpPr>
        <p:grpSpPr>
          <a:xfrm>
            <a:off x="1035731" y="1656521"/>
            <a:ext cx="9815735" cy="4558747"/>
            <a:chOff x="2061" y="0"/>
            <a:chExt cx="9815735" cy="4558747"/>
          </a:xfrm>
        </p:grpSpPr>
        <p:sp>
          <p:nvSpPr>
            <p:cNvPr id="374" name="Google Shape;374;p32"/>
            <p:cNvSpPr/>
            <p:nvPr/>
          </p:nvSpPr>
          <p:spPr>
            <a:xfrm>
              <a:off x="2061" y="0"/>
              <a:ext cx="3207756" cy="4558747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 txBox="1"/>
            <p:nvPr/>
          </p:nvSpPr>
          <p:spPr>
            <a:xfrm>
              <a:off x="2061" y="1823498"/>
              <a:ext cx="3207756" cy="1823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Our team successfully developed a Google sheet and also web-based machine learning model utilizing polynomial regression to predict profit/loss in Nifty50 stocks. 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46908" y="273524"/>
              <a:ext cx="1518062" cy="1518062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-50000" r="-50000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306051" y="0"/>
              <a:ext cx="3207756" cy="4558747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 txBox="1"/>
            <p:nvPr/>
          </p:nvSpPr>
          <p:spPr>
            <a:xfrm>
              <a:off x="3306051" y="1823498"/>
              <a:ext cx="3207756" cy="1823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Users can input stock details, quantity, buying, and selling dates to get predictions for his/her portfolio either he/she will be in profit/loss. 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4150898" y="273524"/>
              <a:ext cx="1518062" cy="1518062"/>
            </a:xfrm>
            <a:prstGeom prst="ellipse">
              <a:avLst/>
            </a:prstGeom>
            <a:solidFill>
              <a:srgbClr val="D4E3B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610040" y="0"/>
              <a:ext cx="3207756" cy="4558747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 txBox="1"/>
            <p:nvPr/>
          </p:nvSpPr>
          <p:spPr>
            <a:xfrm>
              <a:off x="6610040" y="1823498"/>
              <a:ext cx="3207756" cy="1823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project demonstrates our collaborative efforts in applying AI for real-world financial analysis and decision-making.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7454887" y="273524"/>
              <a:ext cx="1518062" cy="1518062"/>
            </a:xfrm>
            <a:prstGeom prst="ellipse">
              <a:avLst/>
            </a:prstGeom>
            <a:solidFill>
              <a:srgbClr val="D4E3B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92794" y="3646997"/>
              <a:ext cx="9034270" cy="683812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CBDEA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32"/>
          <p:cNvPicPr preferRelativeResize="0"/>
          <p:nvPr/>
        </p:nvPicPr>
        <p:blipFill rotWithShape="1">
          <a:blip r:embed="rId4">
            <a:alphaModFix/>
          </a:blip>
          <a:srcRect b="0" l="0" r="69057" t="0"/>
          <a:stretch/>
        </p:blipFill>
        <p:spPr>
          <a:xfrm>
            <a:off x="5022575" y="1803457"/>
            <a:ext cx="1819420" cy="187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5">
            <a:alphaModFix/>
          </a:blip>
          <a:srcRect b="-5041" l="14390" r="12148" t="5042"/>
          <a:stretch/>
        </p:blipFill>
        <p:spPr>
          <a:xfrm>
            <a:off x="8269357" y="1914837"/>
            <a:ext cx="1888129" cy="167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b="7077" l="0" r="0" t="7180"/>
          <a:stretch/>
        </p:blipFill>
        <p:spPr>
          <a:xfrm>
            <a:off x="0" y="0"/>
            <a:ext cx="12192000" cy="58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3"/>
          <p:cNvSpPr txBox="1"/>
          <p:nvPr/>
        </p:nvSpPr>
        <p:spPr>
          <a:xfrm>
            <a:off x="2849217" y="3963945"/>
            <a:ext cx="3650058" cy="2542363"/>
          </a:xfrm>
          <a:prstGeom prst="rect">
            <a:avLst/>
          </a:prstGeom>
          <a:solidFill>
            <a:srgbClr val="0779CC"/>
          </a:solidFill>
          <a:ln>
            <a:noFill/>
          </a:ln>
          <a:effectLst>
            <a:outerShdw blurRad="225425" algn="ctr" dir="5220000" dist="50800">
              <a:srgbClr val="000000">
                <a:alpha val="32941"/>
              </a:srgbClr>
            </a:outerShdw>
            <a:reflection blurRad="0" dir="5400000" dist="50800" endA="0" endPos="0" kx="0" rotWithShape="0" algn="bl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Team Members: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Ms. Kanika Kamra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Mr. Mayank Rai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Mr. Sachin Kumar Rai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Mr. Dharmendra Kumar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Batch: PTDA-20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SE Nifty 50 Companies Sector-Wise And Weight-Age List | payin1.in"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826" y="1424606"/>
            <a:ext cx="5632174" cy="49629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0"/>
          <p:cNvSpPr/>
          <p:nvPr/>
        </p:nvSpPr>
        <p:spPr>
          <a:xfrm>
            <a:off x="278296" y="147406"/>
            <a:ext cx="11449878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Importance of NIFTY 50 Stocks</a:t>
            </a: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1576" y="1285457"/>
            <a:ext cx="6530169" cy="5241236"/>
            <a:chOff x="1576" y="0"/>
            <a:chExt cx="6530169" cy="5241236"/>
          </a:xfrm>
        </p:grpSpPr>
        <p:sp>
          <p:nvSpPr>
            <p:cNvPr id="152" name="Google Shape;152;p20"/>
            <p:cNvSpPr/>
            <p:nvPr/>
          </p:nvSpPr>
          <p:spPr>
            <a:xfrm rot="-5400000">
              <a:off x="-1846241" y="1847817"/>
              <a:ext cx="5241236" cy="1545602"/>
            </a:xfrm>
            <a:prstGeom prst="flowChartManualOperation">
              <a:avLst/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1576" y="1048247"/>
              <a:ext cx="1545602" cy="3144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4300" spcFirstLastPara="1" rIns="1152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Nifty50 is India's benchmark stock market index, representing the performance of the top 50 companies in the country.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-5400000">
              <a:off x="-184718" y="1847817"/>
              <a:ext cx="5241236" cy="1545602"/>
            </a:xfrm>
            <a:prstGeom prst="flowChartManualOperation">
              <a:avLst/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1663099" y="1048247"/>
              <a:ext cx="1545602" cy="3144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4300" spcFirstLastPara="1" rIns="1152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serves as a crucial indicator of the overall health and direction of the Indian economy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.</a:t>
              </a:r>
              <a:endPara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-5400000">
              <a:off x="1476803" y="1847817"/>
              <a:ext cx="5241236" cy="1545602"/>
            </a:xfrm>
            <a:prstGeom prst="flowChartManualOperation">
              <a:avLst/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3324620" y="1048247"/>
              <a:ext cx="1545602" cy="3144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4300" spcFirstLastPara="1" rIns="1152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Nifty50 significantly influences investor sentiment, guiding investment decisions and portfolio strategies.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3138326" y="1847817"/>
              <a:ext cx="5241236" cy="1545602"/>
            </a:xfrm>
            <a:prstGeom prst="flowChartManualOperation">
              <a:avLst/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4986143" y="1048247"/>
              <a:ext cx="1545602" cy="31447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14300" spcFirstLastPara="1" rIns="1152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index reflects market trends, helping investors gauge the overall performance and direction of the stock market.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 rot="-2412496">
            <a:off x="-165629" y="2399945"/>
            <a:ext cx="6463176" cy="923330"/>
          </a:xfrm>
          <a:prstGeom prst="rect">
            <a:avLst/>
          </a:prstGeom>
          <a:solidFill>
            <a:srgbClr val="1F445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Table of Contents</a:t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5857480" y="663196"/>
            <a:ext cx="3375463" cy="5718241"/>
            <a:chOff x="0" y="195241"/>
            <a:chExt cx="3375463" cy="5718241"/>
          </a:xfrm>
        </p:grpSpPr>
        <p:sp>
          <p:nvSpPr>
            <p:cNvPr id="166" name="Google Shape;166;p21"/>
            <p:cNvSpPr/>
            <p:nvPr/>
          </p:nvSpPr>
          <p:spPr>
            <a:xfrm>
              <a:off x="0" y="195241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25130" y="220371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1. Introduction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0" y="773401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 txBox="1"/>
            <p:nvPr/>
          </p:nvSpPr>
          <p:spPr>
            <a:xfrm>
              <a:off x="25130" y="798531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2. Meet Our Teammates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0" y="135156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25130" y="137669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3. Objectives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0" y="192972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 txBox="1"/>
            <p:nvPr/>
          </p:nvSpPr>
          <p:spPr>
            <a:xfrm>
              <a:off x="25130" y="195485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4. Project Plan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0" y="250788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 txBox="1"/>
            <p:nvPr/>
          </p:nvSpPr>
          <p:spPr>
            <a:xfrm>
              <a:off x="25130" y="253301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5. Model Building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0" y="308604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25130" y="311117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6. Web Page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0" y="366420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 txBox="1"/>
            <p:nvPr/>
          </p:nvSpPr>
          <p:spPr>
            <a:xfrm>
              <a:off x="25130" y="368933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7. Model Application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0" y="424236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25130" y="426749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8. Model Limitation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0" y="482052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25130" y="484565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9. Challenges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0" y="5398682"/>
              <a:ext cx="3375463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27290"/>
                </a:gs>
                <a:gs pos="69000">
                  <a:srgbClr val="1B5683"/>
                </a:gs>
                <a:gs pos="100000">
                  <a:srgbClr val="184F7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25130" y="5423812"/>
              <a:ext cx="3325203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Rockwel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10. Conclusions</a:t>
              </a:r>
              <a:endPara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2"/>
          <p:cNvGrpSpPr/>
          <p:nvPr/>
        </p:nvGrpSpPr>
        <p:grpSpPr>
          <a:xfrm>
            <a:off x="1565870" y="1550504"/>
            <a:ext cx="9060260" cy="4671009"/>
            <a:chOff x="2113" y="0"/>
            <a:chExt cx="9060260" cy="4671009"/>
          </a:xfrm>
        </p:grpSpPr>
        <p:sp>
          <p:nvSpPr>
            <p:cNvPr id="191" name="Google Shape;191;p22"/>
            <p:cNvSpPr/>
            <p:nvPr/>
          </p:nvSpPr>
          <p:spPr>
            <a:xfrm>
              <a:off x="2113" y="0"/>
              <a:ext cx="2215222" cy="4671009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2113" y="1868403"/>
              <a:ext cx="2215222" cy="1868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 an investment advisor the aim of this project was to predict future prices of Nifty50 stocks using advanced machine learning algorithms.</a:t>
              </a:r>
              <a:endPara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32001" y="280260"/>
              <a:ext cx="1555445" cy="1555445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38998" r="-38997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283792" y="0"/>
              <a:ext cx="2215222" cy="4671009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2283792" y="1868403"/>
              <a:ext cx="2215222" cy="1868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Here the Investors can use our model to make well-informed decisions based on data-driven insights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</a:t>
              </a:r>
              <a:endPara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2613680" y="280260"/>
              <a:ext cx="1555445" cy="1555445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16997" r="-16998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4565471" y="0"/>
              <a:ext cx="2215222" cy="4671009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4565471" y="1868403"/>
              <a:ext cx="2215222" cy="1868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platform allows users to enter stock details and receive approximate profit/loss estimations.</a:t>
              </a:r>
              <a:endPara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4895360" y="280260"/>
              <a:ext cx="1555445" cy="1555445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50000" r="-50000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847151" y="0"/>
              <a:ext cx="2215222" cy="4671009"/>
            </a:xfrm>
            <a:prstGeom prst="roundRect">
              <a:avLst>
                <a:gd fmla="val 10000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 txBox="1"/>
            <p:nvPr/>
          </p:nvSpPr>
          <p:spPr>
            <a:xfrm>
              <a:off x="6847151" y="1868403"/>
              <a:ext cx="2215222" cy="1868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Our model will empowers investors to optimize their portfolios and enhance trading strategies with reliable forecasts.</a:t>
              </a:r>
              <a:endPara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7177039" y="280260"/>
              <a:ext cx="1555445" cy="1555445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-16997" r="-16998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362579" y="3736807"/>
              <a:ext cx="8339328" cy="700651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CBDEA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2"/>
          <p:cNvSpPr/>
          <p:nvPr/>
        </p:nvSpPr>
        <p:spPr>
          <a:xfrm>
            <a:off x="3245186" y="306301"/>
            <a:ext cx="557627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3"/>
          <p:cNvGrpSpPr/>
          <p:nvPr/>
        </p:nvGrpSpPr>
        <p:grpSpPr>
          <a:xfrm>
            <a:off x="5517800" y="668135"/>
            <a:ext cx="5667032" cy="5181183"/>
            <a:chOff x="2094083" y="1"/>
            <a:chExt cx="5667032" cy="5181183"/>
          </a:xfrm>
        </p:grpSpPr>
        <p:sp>
          <p:nvSpPr>
            <p:cNvPr id="210" name="Google Shape;210;p23"/>
            <p:cNvSpPr/>
            <p:nvPr/>
          </p:nvSpPr>
          <p:spPr>
            <a:xfrm>
              <a:off x="2094083" y="2991"/>
              <a:ext cx="5667032" cy="1151989"/>
            </a:xfrm>
            <a:prstGeom prst="rect">
              <a:avLst/>
            </a:prstGeom>
            <a:solidFill>
              <a:srgbClr val="0A161F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2094083" y="2991"/>
              <a:ext cx="5667032" cy="115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Mr. Mayank Rai</a:t>
              </a:r>
              <a:b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(Web scraping, Pre-processing, </a:t>
              </a:r>
              <a:b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Model Building, Model Testing, </a:t>
              </a:r>
              <a:b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Web page designing)</a:t>
              </a:r>
              <a:endPara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446118" y="1"/>
              <a:ext cx="822518" cy="1139675"/>
            </a:xfrm>
            <a:prstGeom prst="rect">
              <a:avLst/>
            </a:prstGeom>
            <a:solidFill>
              <a:srgbClr val="9DC44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113237" y="1345059"/>
              <a:ext cx="5628724" cy="1151989"/>
            </a:xfrm>
            <a:prstGeom prst="rect">
              <a:avLst/>
            </a:prstGeom>
            <a:solidFill>
              <a:srgbClr val="0A161F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 txBox="1"/>
            <p:nvPr/>
          </p:nvSpPr>
          <p:spPr>
            <a:xfrm>
              <a:off x="2113237" y="1345059"/>
              <a:ext cx="5628724" cy="115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Ms. Kanika Kamra</a:t>
              </a:r>
              <a:b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    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(Model Integration, Model Testing, </a:t>
              </a:r>
              <a:b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Google cloud deployment, Presentation)</a:t>
              </a:r>
              <a:endPara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115191" y="1329715"/>
              <a:ext cx="1166689" cy="112966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5999" r="-5998" t="0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113237" y="2729325"/>
              <a:ext cx="5628724" cy="1151989"/>
            </a:xfrm>
            <a:prstGeom prst="rect">
              <a:avLst/>
            </a:prstGeom>
            <a:solidFill>
              <a:srgbClr val="0A161F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 txBox="1"/>
            <p:nvPr/>
          </p:nvSpPr>
          <p:spPr>
            <a:xfrm>
              <a:off x="2113237" y="2729325"/>
              <a:ext cx="5628724" cy="115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ckwel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rPr>
                <a:t>Mr. Sachin Kumar Rai</a:t>
              </a:r>
              <a:br>
                <a:rPr b="0" i="0" lang="en-US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rPr>
                <a:t> (Web scraping, Model Integration, </a:t>
              </a:r>
              <a:br>
                <a:rPr b="0" i="0" lang="en-US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rPr>
                <a:t>Model testing, Web page designing</a:t>
              </a:r>
              <a:r>
                <a:rPr b="0" i="0" lang="en-US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 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121089" y="2743390"/>
              <a:ext cx="1213802" cy="115198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999" l="0" r="0" t="-2999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131398" y="4029195"/>
              <a:ext cx="5592403" cy="1151989"/>
            </a:xfrm>
            <a:prstGeom prst="rect">
              <a:avLst/>
            </a:prstGeom>
            <a:solidFill>
              <a:srgbClr val="0A161F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2131398" y="4029195"/>
              <a:ext cx="5592403" cy="115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Mr. Dharmendra Kumar</a:t>
              </a:r>
              <a:b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20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(Web scraping, Google cloud deployment,</a:t>
              </a:r>
              <a:b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</a:br>
              <a:r>
                <a:rPr b="0" i="0" lang="en-US" sz="14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Debugging &amp; Model Testing, Presentation) </a:t>
              </a:r>
              <a:endPara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113241" y="4036349"/>
              <a:ext cx="1168947" cy="114367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999" l="0" r="0" t="-2999"/>
              </a:stretch>
            </a:blip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3"/>
          <p:cNvSpPr/>
          <p:nvPr/>
        </p:nvSpPr>
        <p:spPr>
          <a:xfrm rot="-3092392">
            <a:off x="-1012985" y="3089225"/>
            <a:ext cx="754754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Meet Our Teammates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1779" y="667723"/>
            <a:ext cx="1187073" cy="11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 rot="-2354838">
            <a:off x="245980" y="2921466"/>
            <a:ext cx="438602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Objectives</a:t>
            </a:r>
            <a:endParaRPr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4947846" y="384314"/>
            <a:ext cx="5640640" cy="6292514"/>
            <a:chOff x="0" y="0"/>
            <a:chExt cx="5640640" cy="6292514"/>
          </a:xfrm>
        </p:grpSpPr>
        <p:sp>
          <p:nvSpPr>
            <p:cNvPr id="230" name="Google Shape;230;p24"/>
            <p:cNvSpPr/>
            <p:nvPr/>
          </p:nvSpPr>
          <p:spPr>
            <a:xfrm>
              <a:off x="0" y="0"/>
              <a:ext cx="5640640" cy="893459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 txBox="1"/>
            <p:nvPr/>
          </p:nvSpPr>
          <p:spPr>
            <a:xfrm>
              <a:off x="43615" y="43615"/>
              <a:ext cx="5553410" cy="80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Main Objectives of This Project Are:</a:t>
              </a:r>
              <a:endParaRPr b="1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0" y="947540"/>
              <a:ext cx="5640640" cy="5344974"/>
            </a:xfrm>
            <a:prstGeom prst="rect">
              <a:avLst/>
            </a:prstGeom>
            <a:solidFill>
              <a:srgbClr val="0779CC"/>
            </a:solidFill>
            <a:ln>
              <a:noFill/>
            </a:ln>
            <a:effectLst>
              <a:outerShdw blurRad="44450" rotWithShape="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 txBox="1"/>
            <p:nvPr/>
          </p:nvSpPr>
          <p:spPr>
            <a:xfrm>
              <a:off x="0" y="947540"/>
              <a:ext cx="5640640" cy="5344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300" lIns="179075" spcFirstLastPara="1" rIns="113775" wrap="square" tIns="20300">
              <a:noAutofit/>
            </a:bodyPr>
            <a:lstStyle/>
            <a:p>
              <a:pPr indent="-171450" lvl="1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the Importance of Nifty50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Describe Data Sources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To Showcase Model Accuracy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To Demonstrate Webpage Interface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To predict profit/loss based on user’s:</a:t>
              </a:r>
              <a:endParaRPr/>
            </a:p>
            <a:p>
              <a:pPr indent="-171450" lvl="2" marL="34290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Stock name </a:t>
              </a:r>
              <a:endParaRPr/>
            </a:p>
            <a:p>
              <a:pPr indent="-171450" lvl="2" marL="34290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Quantity </a:t>
              </a:r>
              <a:endParaRPr/>
            </a:p>
            <a:p>
              <a:pPr indent="-171450" lvl="2" marL="34290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Buying date </a:t>
              </a:r>
              <a:endParaRPr/>
            </a:p>
            <a:p>
              <a:pPr indent="-171450" lvl="2" marL="34290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Selling date</a:t>
              </a:r>
              <a:endParaRPr/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Emphasize Real-world Applications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Plans</a:t>
              </a:r>
              <a:endParaRPr b="0" i="0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 rot="-1730619">
            <a:off x="-39588" y="2854460"/>
            <a:ext cx="4685769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Project Plan</a:t>
            </a:r>
            <a:endParaRPr/>
          </a:p>
        </p:txBody>
      </p:sp>
      <p:grpSp>
        <p:nvGrpSpPr>
          <p:cNvPr id="239" name="Google Shape;239;p25"/>
          <p:cNvGrpSpPr/>
          <p:nvPr/>
        </p:nvGrpSpPr>
        <p:grpSpPr>
          <a:xfrm>
            <a:off x="4477419" y="18123"/>
            <a:ext cx="6669476" cy="6512076"/>
            <a:chOff x="780063" y="-127651"/>
            <a:chExt cx="6669476" cy="6512076"/>
          </a:xfrm>
        </p:grpSpPr>
        <p:sp>
          <p:nvSpPr>
            <p:cNvPr id="240" name="Google Shape;240;p25"/>
            <p:cNvSpPr/>
            <p:nvPr/>
          </p:nvSpPr>
          <p:spPr>
            <a:xfrm>
              <a:off x="3280801" y="-127651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3507605" y="88475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 Scrapping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 rot="1047872">
              <a:off x="4840097" y="673480"/>
              <a:ext cx="133059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 txBox="1"/>
            <p:nvPr/>
          </p:nvSpPr>
          <p:spPr>
            <a:xfrm rot="1047872">
              <a:off x="4841017" y="749353"/>
              <a:ext cx="93141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990919" y="410383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 txBox="1"/>
            <p:nvPr/>
          </p:nvSpPr>
          <p:spPr>
            <a:xfrm>
              <a:off x="5217723" y="626509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 rot="3600039">
              <a:off x="6131182" y="1727402"/>
              <a:ext cx="173192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 rot="3600039">
              <a:off x="6144172" y="1786766"/>
              <a:ext cx="121234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900822" y="1986422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6127626" y="2202548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 rot="6013321">
              <a:off x="6437752" y="3391416"/>
              <a:ext cx="160460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 txBox="1"/>
            <p:nvPr/>
          </p:nvSpPr>
          <p:spPr>
            <a:xfrm rot="-4786679">
              <a:off x="6466092" y="3449592"/>
              <a:ext cx="112322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584813" y="3738859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5811617" y="3954985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Training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 rot="8400028">
              <a:off x="5585433" y="4854066"/>
              <a:ext cx="160343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 txBox="1"/>
            <p:nvPr/>
          </p:nvSpPr>
          <p:spPr>
            <a:xfrm rot="-2399972">
              <a:off x="5627909" y="4920469"/>
              <a:ext cx="112240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190725" y="4908618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 txBox="1"/>
            <p:nvPr/>
          </p:nvSpPr>
          <p:spPr>
            <a:xfrm>
              <a:off x="4417529" y="5124744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Testing and Validation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 rot="10799995">
              <a:off x="4037077" y="5441864"/>
              <a:ext cx="108578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 txBox="1"/>
            <p:nvPr/>
          </p:nvSpPr>
          <p:spPr>
            <a:xfrm rot="-5">
              <a:off x="4069650" y="5523727"/>
              <a:ext cx="76005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2437143" y="4908621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2663947" y="5124747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 Page and UI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 rot="-8370271">
              <a:off x="2467331" y="4866184"/>
              <a:ext cx="140052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 txBox="1"/>
            <p:nvPr/>
          </p:nvSpPr>
          <p:spPr>
            <a:xfrm rot="2429729">
              <a:off x="2504315" y="4961689"/>
              <a:ext cx="98036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082825" y="3752109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1309629" y="3968235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 Sheet Integration</a:t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 rot="-6012489">
              <a:off x="1645356" y="3448101"/>
              <a:ext cx="122117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 rot="4787511">
              <a:off x="1666920" y="3547992"/>
              <a:ext cx="85482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80063" y="2070800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 txBox="1"/>
            <p:nvPr/>
          </p:nvSpPr>
          <p:spPr>
            <a:xfrm>
              <a:off x="1006867" y="2286926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 Collaboration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 rot="-3600000">
              <a:off x="1920335" y="1820275"/>
              <a:ext cx="173192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 txBox="1"/>
            <p:nvPr/>
          </p:nvSpPr>
          <p:spPr>
            <a:xfrm rot="-3600000">
              <a:off x="1933325" y="1924636"/>
              <a:ext cx="121234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689984" y="494771"/>
              <a:ext cx="1548717" cy="1475804"/>
            </a:xfrm>
            <a:prstGeom prst="ellipse">
              <a:avLst/>
            </a:prstGeom>
            <a:solidFill>
              <a:srgbClr val="0779CC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1916788" y="710897"/>
              <a:ext cx="1095109" cy="1043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Presentation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 rot="-1282104">
              <a:off x="3212372" y="717732"/>
              <a:ext cx="90012" cy="40931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B4BF"/>
            </a:soli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 txBox="1"/>
            <p:nvPr/>
          </p:nvSpPr>
          <p:spPr>
            <a:xfrm rot="-1282104">
              <a:off x="3213300" y="804515"/>
              <a:ext cx="63008" cy="2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276" name="Google Shape;276;p25"/>
          <p:cNvSpPr/>
          <p:nvPr/>
        </p:nvSpPr>
        <p:spPr>
          <a:xfrm>
            <a:off x="6202018" y="1709531"/>
            <a:ext cx="3180522" cy="3220277"/>
          </a:xfrm>
          <a:prstGeom prst="ellipse">
            <a:avLst/>
          </a:prstGeom>
          <a:solidFill>
            <a:srgbClr val="0779CC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By following this comprehensive project plan, our team of 4 members has effectively created a robust Nifty50 Stocks Price Prediction system with enhanced accuracy and user satisfaction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/>
          <p:nvPr/>
        </p:nvSpPr>
        <p:spPr>
          <a:xfrm>
            <a:off x="3502330" y="475927"/>
            <a:ext cx="5774191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Model Building</a:t>
            </a:r>
            <a:endParaRPr/>
          </a:p>
        </p:txBody>
      </p:sp>
      <p:grpSp>
        <p:nvGrpSpPr>
          <p:cNvPr id="282" name="Google Shape;282;p26"/>
          <p:cNvGrpSpPr/>
          <p:nvPr/>
        </p:nvGrpSpPr>
        <p:grpSpPr>
          <a:xfrm>
            <a:off x="874642" y="2348611"/>
            <a:ext cx="4770783" cy="3068550"/>
            <a:chOff x="0" y="453550"/>
            <a:chExt cx="4770783" cy="3068550"/>
          </a:xfrm>
        </p:grpSpPr>
        <p:sp>
          <p:nvSpPr>
            <p:cNvPr id="283" name="Google Shape;283;p26"/>
            <p:cNvSpPr/>
            <p:nvPr/>
          </p:nvSpPr>
          <p:spPr>
            <a:xfrm>
              <a:off x="0" y="453550"/>
              <a:ext cx="4770783" cy="579149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28272" y="481822"/>
              <a:ext cx="4714239" cy="522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Our machine learning model utilizes polynomial regression to predict profit/loss in Nifty50 stocks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.</a:t>
              </a:r>
              <a:endPara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0" y="1075900"/>
              <a:ext cx="4770783" cy="579149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 txBox="1"/>
            <p:nvPr/>
          </p:nvSpPr>
          <p:spPr>
            <a:xfrm>
              <a:off x="28272" y="1104172"/>
              <a:ext cx="4714239" cy="522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Accurate predictions assist investors in making informed decisions.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0" y="1698251"/>
              <a:ext cx="4770783" cy="579149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 txBox="1"/>
            <p:nvPr/>
          </p:nvSpPr>
          <p:spPr>
            <a:xfrm>
              <a:off x="28272" y="1726523"/>
              <a:ext cx="4714239" cy="522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The model is trained on historical stock data to ensure reliability.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0" y="2320600"/>
              <a:ext cx="4770783" cy="579149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28272" y="2348872"/>
              <a:ext cx="4714239" cy="522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It offers a user-friendly interface for inputting stock details and obtaining predictions.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0" y="2942951"/>
              <a:ext cx="4770783" cy="579149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>
              <a:noFill/>
            </a:ln>
            <a:effectLst>
              <a:outerShdw blurRad="107950" rotWithShape="0" algn="ctr" dir="5400000" dist="127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 txBox="1"/>
            <p:nvPr/>
          </p:nvSpPr>
          <p:spPr>
            <a:xfrm>
              <a:off x="28272" y="2971223"/>
              <a:ext cx="4714239" cy="522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ckwel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This project showcases the application of AI in real-world financial analysis.</a:t>
              </a:r>
              <a:endPara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3479" y="2266122"/>
            <a:ext cx="5950226" cy="3193774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24896" r="25519" t="0"/>
          <a:stretch/>
        </p:blipFill>
        <p:spPr>
          <a:xfrm>
            <a:off x="5552661" y="450574"/>
            <a:ext cx="6480313" cy="6228522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99" name="Google Shape;299;p27"/>
          <p:cNvSpPr/>
          <p:nvPr/>
        </p:nvSpPr>
        <p:spPr>
          <a:xfrm rot="-899230">
            <a:off x="1145574" y="471817"/>
            <a:ext cx="3770435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Web Page</a:t>
            </a:r>
            <a:endParaRPr/>
          </a:p>
        </p:txBody>
      </p:sp>
      <p:grpSp>
        <p:nvGrpSpPr>
          <p:cNvPr id="300" name="Google Shape;300;p27"/>
          <p:cNvGrpSpPr/>
          <p:nvPr/>
        </p:nvGrpSpPr>
        <p:grpSpPr>
          <a:xfrm>
            <a:off x="503583" y="2057523"/>
            <a:ext cx="4903303" cy="4770540"/>
            <a:chOff x="0" y="29936"/>
            <a:chExt cx="4903303" cy="4770540"/>
          </a:xfrm>
        </p:grpSpPr>
        <p:sp>
          <p:nvSpPr>
            <p:cNvPr id="301" name="Google Shape;301;p27"/>
            <p:cNvSpPr/>
            <p:nvPr/>
          </p:nvSpPr>
          <p:spPr>
            <a:xfrm>
              <a:off x="0" y="29936"/>
              <a:ext cx="4903303" cy="914940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 txBox="1"/>
            <p:nvPr/>
          </p:nvSpPr>
          <p:spPr>
            <a:xfrm>
              <a:off x="44664" y="74600"/>
              <a:ext cx="4813975" cy="825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Rockwel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The web page allows users to input stock details, quantity, buying, and selling dates for personalized predictions.</a:t>
              </a:r>
              <a:endParaRPr b="0" i="0" sz="1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0" y="993836"/>
              <a:ext cx="4903303" cy="914940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 txBox="1"/>
            <p:nvPr/>
          </p:nvSpPr>
          <p:spPr>
            <a:xfrm>
              <a:off x="44664" y="1038500"/>
              <a:ext cx="4813975" cy="825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Rockwel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User-friendly interface for inputting stock details, quantity, buying, and selling dates.</a:t>
              </a:r>
              <a:endParaRPr b="0" i="0" sz="1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0" y="1957736"/>
              <a:ext cx="4903303" cy="914940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 txBox="1"/>
            <p:nvPr/>
          </p:nvSpPr>
          <p:spPr>
            <a:xfrm>
              <a:off x="44664" y="2002400"/>
              <a:ext cx="4813975" cy="825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Rockwel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Accurate predictions aid investors in making informed decisions.</a:t>
              </a:r>
              <a:endParaRPr b="0" i="0" sz="1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0" y="2921636"/>
              <a:ext cx="4903303" cy="914940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 txBox="1"/>
            <p:nvPr/>
          </p:nvSpPr>
          <p:spPr>
            <a:xfrm>
              <a:off x="44664" y="2966300"/>
              <a:ext cx="4813975" cy="825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Rockwel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Validation through training on historical stock data ensures reliability.</a:t>
              </a:r>
              <a:endParaRPr b="0" i="0" sz="1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0" y="3885536"/>
              <a:ext cx="4903303" cy="914940"/>
            </a:xfrm>
            <a:prstGeom prst="roundRect">
              <a:avLst>
                <a:gd fmla="val 16667" name="adj"/>
              </a:avLst>
            </a:prstGeom>
            <a:solidFill>
              <a:srgbClr val="0779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 txBox="1"/>
            <p:nvPr/>
          </p:nvSpPr>
          <p:spPr>
            <a:xfrm>
              <a:off x="44664" y="3930200"/>
              <a:ext cx="4813975" cy="825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Rockwel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Practical application of AI in financial analysis, optimizing investments.</a:t>
              </a:r>
              <a:endParaRPr b="0" i="0" sz="1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